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47.png" ContentType="image/png"/>
  <Override PartName="/ppt/media/image22.png" ContentType="image/png"/>
  <Override PartName="/ppt/media/image7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2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.png" ContentType="image/png"/>
  <Override PartName="/ppt/media/image39.png" ContentType="image/png"/>
  <Override PartName="/ppt/media/image21.png" ContentType="image/png"/>
  <Override PartName="/ppt/media/image6.png" ContentType="image/png"/>
  <Override PartName="/ppt/media/image44.jpeg" ContentType="image/jpeg"/>
  <Override PartName="/ppt/media/image3.png" ContentType="image/png"/>
  <Override PartName="/ppt/media/image38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5.jpeg" ContentType="image/jpeg"/>
  <Override PartName="/ppt/media/image8.png" ContentType="image/png"/>
  <Override PartName="/ppt/media/image23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s/comment33.xml" ContentType="application/vnd.openxmlformats-officedocument.presentationml.comment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6858000"/>
  <p:notesSz cx="6858000" cy="9144000"/>
</p:presentation>
</file>

<file path=ppt/commentAuthors.xml><?xml version="1.0" encoding="utf-8"?>
<p:cmAuthorLst xmlns:p="http://schemas.openxmlformats.org/presentationml/2006/main">
  <p:cmAuthor id="0" name="fabrice nicol" initials="fn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commentAuthors" Target="commentAuthors.xml"/>
</Relationships>
</file>

<file path=ppt/comments/comment33.xml><?xml version="1.0" encoding="utf-8"?>
<p:cmLst xmlns:p="http://schemas.openxmlformats.org/presentationml/2006/main">
  <p:cm authorId="0" dt="2015-12-13T17:57:45.242000000" idx="1">
    <p:pos x="3959" y="3959"/>
    <p:text>2015 : Création automatique d’onglets par année ; contrôle d’exhaustivité des bases annuelles.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14E74CB-D65B-4E94-B245-181719084B27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E5DE095-1514-4CFC-96BD-2BBD4E0DE16A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1CAABD3-2297-4B6E-A008-ADD0DE56D92B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360360" y="6321600"/>
            <a:ext cx="8422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Image 10" descr=""/>
          <p:cNvPicPr/>
          <p:nvPr/>
        </p:nvPicPr>
        <p:blipFill>
          <a:blip r:embed="rId2"/>
          <a:stretch/>
        </p:blipFill>
        <p:spPr>
          <a:xfrm>
            <a:off x="4211640" y="287280"/>
            <a:ext cx="719640" cy="71964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360360" y="1295280"/>
            <a:ext cx="8422200" cy="4462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 1" descr=""/>
          <p:cNvPicPr/>
          <p:nvPr/>
        </p:nvPicPr>
        <p:blipFill>
          <a:blip r:embed="rId3"/>
          <a:stretch/>
        </p:blipFill>
        <p:spPr>
          <a:xfrm>
            <a:off x="2663640" y="0"/>
            <a:ext cx="4318920" cy="118800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60360" y="6321600"/>
            <a:ext cx="8422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Image 10" descr=""/>
          <p:cNvPicPr/>
          <p:nvPr/>
        </p:nvPicPr>
        <p:blipFill>
          <a:blip r:embed="rId2"/>
          <a:stretch/>
        </p:blipFill>
        <p:spPr>
          <a:xfrm>
            <a:off x="4211640" y="287280"/>
            <a:ext cx="719640" cy="71964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27640" y="2637000"/>
            <a:ext cx="755856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Guide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Analyse des Lignes de Traitement, des Attributions Indemnitaires et Rémunérations diverses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EXTRACTION DES DONNEES DE LA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59640" y="4077000"/>
            <a:ext cx="8424000" cy="15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Réalisé par Vitalia Le Boudec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et Fabrice Nicol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316200" y="5736960"/>
            <a:ext cx="1478880" cy="3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fr-FR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18-19/6/2015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7691FD2F-BAC3-423F-AE99-A97B02C922A9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0" y="332640"/>
            <a:ext cx="910656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CONFIGURER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Picture 2" descr=""/>
          <p:cNvPicPr/>
          <p:nvPr/>
        </p:nvPicPr>
        <p:blipFill>
          <a:blip r:embed="rId1"/>
          <a:srcRect l="0" t="0" r="0" b="41747"/>
          <a:stretch/>
        </p:blipFill>
        <p:spPr>
          <a:xfrm>
            <a:off x="38520" y="965880"/>
            <a:ext cx="9066240" cy="3959280"/>
          </a:xfrm>
          <a:prstGeom prst="rect">
            <a:avLst/>
          </a:prstGeom>
          <a:ln>
            <a:noFill/>
          </a:ln>
        </p:spPr>
      </p:pic>
      <p:sp>
        <p:nvSpPr>
          <p:cNvPr id="168" name="CustomShape 4"/>
          <p:cNvSpPr/>
          <p:nvPr/>
        </p:nvSpPr>
        <p:spPr>
          <a:xfrm>
            <a:off x="247680" y="5013000"/>
            <a:ext cx="8895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Configurer » permet la configuration technique des données de l’interface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7349E467-3C31-40F6-AAE9-51ABA497D2AF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0" y="116640"/>
            <a:ext cx="914328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AIDE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Picture 2" descr=""/>
          <p:cNvPicPr/>
          <p:nvPr/>
        </p:nvPicPr>
        <p:blipFill>
          <a:blip r:embed="rId1"/>
          <a:srcRect l="0" t="0" r="0" b="37480"/>
          <a:stretch/>
        </p:blipFill>
        <p:spPr>
          <a:xfrm>
            <a:off x="-24120" y="764280"/>
            <a:ext cx="9120600" cy="439128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119880" y="5373360"/>
            <a:ext cx="91206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Aide » est en cours de développement, il permettra de bénéficier d’une aide en ligne pour l’utilisation de l’outil Altaïr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76000" y="937080"/>
            <a:ext cx="799056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576360" y="2214720"/>
            <a:ext cx="7990560" cy="39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2000">
              <a:lnSpc>
                <a:spcPct val="100000"/>
              </a:lnSpc>
            </a:pPr>
            <a:r>
              <a:rPr b="1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7C727339-57E4-4B3D-8BEF-07D1492FD786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Image 228" descr=""/>
          <p:cNvPicPr/>
          <p:nvPr/>
        </p:nvPicPr>
        <p:blipFill>
          <a:blip r:embed="rId1"/>
          <a:srcRect l="14017" t="0" r="65856" b="0"/>
          <a:stretch/>
        </p:blipFill>
        <p:spPr>
          <a:xfrm>
            <a:off x="2160000" y="1569960"/>
            <a:ext cx="1582920" cy="4179240"/>
          </a:xfrm>
          <a:prstGeom prst="rect">
            <a:avLst/>
          </a:prstGeom>
          <a:ln>
            <a:noFill/>
          </a:ln>
        </p:spPr>
      </p:pic>
      <p:sp>
        <p:nvSpPr>
          <p:cNvPr id="179" name="CustomShape 5"/>
          <p:cNvSpPr/>
          <p:nvPr/>
        </p:nvSpPr>
        <p:spPr>
          <a:xfrm>
            <a:off x="6120000" y="4536000"/>
            <a:ext cx="2735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GESTIONNAIRE D’ECHANGE DE DONNEES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Line 6"/>
          <p:cNvSpPr/>
          <p:nvPr/>
        </p:nvSpPr>
        <p:spPr>
          <a:xfrm flipH="1">
            <a:off x="3744000" y="4824000"/>
            <a:ext cx="2376000" cy="360"/>
          </a:xfrm>
          <a:prstGeom prst="line">
            <a:avLst/>
          </a:prstGeom>
          <a:ln>
            <a:solidFill>
              <a:srgbClr val="ff0066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7"/>
          <p:cNvSpPr/>
          <p:nvPr/>
        </p:nvSpPr>
        <p:spPr>
          <a:xfrm>
            <a:off x="6048000" y="2448000"/>
            <a:ext cx="187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Logiciel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Line 8"/>
          <p:cNvSpPr/>
          <p:nvPr/>
        </p:nvSpPr>
        <p:spPr>
          <a:xfrm flipH="1">
            <a:off x="3888000" y="2664000"/>
            <a:ext cx="2160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9"/>
          <p:cNvSpPr/>
          <p:nvPr/>
        </p:nvSpPr>
        <p:spPr>
          <a:xfrm>
            <a:off x="7200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UTILISATION DU POSTE DéDIé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543680" y="636192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22017D38-EDEE-4D17-8756-461025D40CFE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200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144000" y="1152000"/>
            <a:ext cx="8892000" cy="49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1. Ouvrir le gestionnaire d’échange de données.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2. Cliquer sur « CLE  USB3 ». Les données de paye y ont été préalablement copiées.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Image 239" descr=""/>
          <p:cNvPicPr/>
          <p:nvPr/>
        </p:nvPicPr>
        <p:blipFill>
          <a:blip r:embed="rId1"/>
          <a:stretch/>
        </p:blipFill>
        <p:spPr>
          <a:xfrm>
            <a:off x="1397520" y="3456000"/>
            <a:ext cx="6017760" cy="2341440"/>
          </a:xfrm>
          <a:prstGeom prst="rect">
            <a:avLst/>
          </a:prstGeom>
          <a:ln>
            <a:noFill/>
          </a:ln>
        </p:spPr>
      </p:pic>
      <p:sp>
        <p:nvSpPr>
          <p:cNvPr id="190" name="CustomShape 6"/>
          <p:cNvSpPr/>
          <p:nvPr/>
        </p:nvSpPr>
        <p:spPr>
          <a:xfrm>
            <a:off x="1547640" y="6039000"/>
            <a:ext cx="583740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</a:t>
            </a: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– F.. Altaïr - F. Nicol et V. Le 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51640" y="1036800"/>
            <a:ext cx="5416560" cy="33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6BE75A99-B4BC-448E-81D0-C133CF7A97DB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07640" y="34128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 SUR LE DISQUE DUR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Image 244" descr=""/>
          <p:cNvPicPr/>
          <p:nvPr/>
        </p:nvPicPr>
        <p:blipFill>
          <a:blip r:embed="rId1"/>
          <a:srcRect l="12466" t="8411" r="38706" b="67769"/>
          <a:stretch/>
        </p:blipFill>
        <p:spPr>
          <a:xfrm>
            <a:off x="1208160" y="3279600"/>
            <a:ext cx="6695280" cy="2159280"/>
          </a:xfrm>
          <a:prstGeom prst="rect">
            <a:avLst/>
          </a:prstGeom>
          <a:ln>
            <a:noFill/>
          </a:ln>
        </p:spPr>
      </p:pic>
      <p:sp>
        <p:nvSpPr>
          <p:cNvPr id="196" name="CustomShape 5"/>
          <p:cNvSpPr/>
          <p:nvPr/>
        </p:nvSpPr>
        <p:spPr>
          <a:xfrm>
            <a:off x="1314720" y="4342320"/>
            <a:ext cx="943200" cy="1107000"/>
          </a:xfrm>
          <a:prstGeom prst="rect">
            <a:avLst/>
          </a:prstGeom>
          <a:solidFill>
            <a:srgbClr val="ddd9c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"/>
          <p:cNvSpPr/>
          <p:nvPr/>
        </p:nvSpPr>
        <p:spPr>
          <a:xfrm>
            <a:off x="611640" y="1342440"/>
            <a:ext cx="828072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Enfin cliquer sur le dossier des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glisser-déposer le dossier vers la fenêtre droite du gestionnaire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avec la touche Ctrl enfoncée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2448000" y="1309680"/>
            <a:ext cx="431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 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611640" y="1220760"/>
            <a:ext cx="7704360" cy="101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18A2A6AB-331E-4C2B-B1D9-08567CD41413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189000" y="368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IMPORTER</a:t>
            </a: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les données DE paie à analyser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4104000" y="1584000"/>
            <a:ext cx="424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Sélectionner le dossier des paies. Il apparaît au sein d’un dossier au nom du compte utilisateur (ici, section_3)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4185720" y="2925000"/>
            <a:ext cx="453924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" descr=""/>
          <p:cNvPicPr/>
          <p:nvPr/>
        </p:nvPicPr>
        <p:blipFill>
          <a:blip r:embed="rId1"/>
          <a:srcRect l="0" t="0" r="10135" b="0"/>
          <a:stretch/>
        </p:blipFill>
        <p:spPr>
          <a:xfrm>
            <a:off x="120960" y="1015560"/>
            <a:ext cx="3122280" cy="22964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rcRect l="0" t="25567" r="4512" b="0"/>
          <a:stretch/>
        </p:blipFill>
        <p:spPr>
          <a:xfrm>
            <a:off x="216000" y="3600000"/>
            <a:ext cx="3887640" cy="2304000"/>
          </a:xfrm>
          <a:prstGeom prst="rect">
            <a:avLst/>
          </a:prstGeom>
          <a:ln>
            <a:noFill/>
          </a:ln>
        </p:spPr>
      </p:pic>
      <p:sp>
        <p:nvSpPr>
          <p:cNvPr id="208" name="CustomShape 7"/>
          <p:cNvSpPr/>
          <p:nvPr/>
        </p:nvSpPr>
        <p:spPr>
          <a:xfrm flipH="1" rot="21585000">
            <a:off x="1944720" y="4825800"/>
            <a:ext cx="1008000" cy="432000"/>
          </a:xfrm>
          <a:prstGeom prst="ellipse">
            <a:avLst/>
          </a:prstGeom>
          <a:noFill/>
          <a:ln>
            <a:solidFill>
              <a:srgbClr val="cc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8"/>
          <p:cNvSpPr/>
          <p:nvPr/>
        </p:nvSpPr>
        <p:spPr>
          <a:xfrm flipH="1">
            <a:off x="2736000" y="5040000"/>
            <a:ext cx="1664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TextShape 9"/>
          <p:cNvSpPr txBox="1"/>
          <p:nvPr/>
        </p:nvSpPr>
        <p:spPr>
          <a:xfrm>
            <a:off x="4566600" y="4680000"/>
            <a:ext cx="45054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Cliquer sur l’icône d’importation pour importer les fichiers et extraire les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21040" y="1772640"/>
            <a:ext cx="8476560" cy="34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F2B36E78-B509-4E72-97B8-5A17F95B9CBD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199080" y="296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ONGLETS D’IMPORTATION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302040" y="944280"/>
            <a:ext cx="8789040" cy="34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Résultat de l’importation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Image 261" descr=""/>
          <p:cNvPicPr/>
          <p:nvPr/>
        </p:nvPicPr>
        <p:blipFill>
          <a:blip r:embed="rId1"/>
          <a:srcRect l="28189" t="-1379" r="0" b="-14260"/>
          <a:stretch/>
        </p:blipFill>
        <p:spPr>
          <a:xfrm>
            <a:off x="1136160" y="1305720"/>
            <a:ext cx="6423840" cy="438228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221040" y="5193000"/>
            <a:ext cx="887004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L’importation des données est réalisée par année pour le budget principal et les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annexes.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76360" y="1449360"/>
            <a:ext cx="7990560" cy="7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Image 263" descr=""/>
          <p:cNvPicPr/>
          <p:nvPr/>
        </p:nvPicPr>
        <p:blipFill>
          <a:blip r:embed="rId1"/>
          <a:srcRect l="34410" t="0" r="0" b="34223"/>
          <a:stretch/>
        </p:blipFill>
        <p:spPr>
          <a:xfrm>
            <a:off x="1152000" y="1526760"/>
            <a:ext cx="7055280" cy="34412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199080" y="296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INCLURE OU EXCLURE CERTAINS BUDGETS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87480" y="5495040"/>
            <a:ext cx="86925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TextShape 5"/>
          <p:cNvSpPr txBox="1"/>
          <p:nvPr/>
        </p:nvSpPr>
        <p:spPr>
          <a:xfrm>
            <a:off x="576000" y="5117400"/>
            <a:ext cx="8119080" cy="85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</a:t>
            </a:r>
            <a:r>
              <a:rPr b="0" lang="fr-FR" sz="1800" spc="-1" strike="noStrike">
                <a:solidFill>
                  <a:srgbClr val="66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importés sont identifiés par nomenclature comptable M14-M4-etc.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peut exclure le budget principal ou le (s) budget(s) annexe(s).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Clic droit sur le budget et sélectionner « Exclure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3FA75AE6-0F1D-4B89-8642-28723BEDB787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7199640" y="2602440"/>
            <a:ext cx="194328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Plusieurs types de base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standard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catégorie de ligne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année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tranche de N lignes…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602280" y="3326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DIALOGUE DES PARAMèTRES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 270" descr=""/>
          <p:cNvPicPr/>
          <p:nvPr/>
        </p:nvPicPr>
        <p:blipFill>
          <a:blip r:embed="rId1"/>
          <a:srcRect l="0" t="0" r="1449" b="0"/>
          <a:stretch/>
        </p:blipFill>
        <p:spPr>
          <a:xfrm>
            <a:off x="1440360" y="1484640"/>
            <a:ext cx="5686920" cy="353376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>
            <a:off x="3873240" y="2404080"/>
            <a:ext cx="2447280" cy="2872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6"/>
          <p:cNvSpPr/>
          <p:nvPr/>
        </p:nvSpPr>
        <p:spPr>
          <a:xfrm flipH="1" flipV="1">
            <a:off x="5795640" y="2663640"/>
            <a:ext cx="1331280" cy="45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7"/>
          <p:cNvSpPr/>
          <p:nvPr/>
        </p:nvSpPr>
        <p:spPr>
          <a:xfrm>
            <a:off x="1584000" y="5184000"/>
            <a:ext cx="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936000" y="5256000"/>
            <a:ext cx="7055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cc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Rappel : sous tableur, on peut lire au plus 1 million de lignes.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EADFFF79-6F37-44AB-AEA6-C41C2895CC3D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4320" y="1110600"/>
            <a:ext cx="8198280" cy="38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puis « Format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Pour lire la totalité des lignes de paie sous tableur dont le maximum s’établit au plus à 1 million de lignes, le paramètre « format » permet le tri des bases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standard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catégorie de ligne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année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tranche de N lignes…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602280" y="3326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format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1584000" y="5184000"/>
            <a:ext cx="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6300360" y="1008360"/>
            <a:ext cx="1361520" cy="1437480"/>
          </a:xfrm>
          <a:prstGeom prst="rect">
            <a:avLst/>
          </a:prstGeom>
          <a:ln>
            <a:noFill/>
          </a:ln>
        </p:spPr>
      </p:pic>
      <p:pic>
        <p:nvPicPr>
          <p:cNvPr id="240" name="Picture 3" descr=""/>
          <p:cNvPicPr/>
          <p:nvPr/>
        </p:nvPicPr>
        <p:blipFill>
          <a:blip r:embed="rId2"/>
          <a:stretch/>
        </p:blipFill>
        <p:spPr>
          <a:xfrm>
            <a:off x="5452920" y="1110600"/>
            <a:ext cx="608760" cy="732600"/>
          </a:xfrm>
          <a:prstGeom prst="rect">
            <a:avLst/>
          </a:prstGeom>
          <a:ln>
            <a:noFill/>
          </a:ln>
        </p:spPr>
      </p:pic>
      <p:pic>
        <p:nvPicPr>
          <p:cNvPr id="241" name="Picture 4" descr=""/>
          <p:cNvPicPr/>
          <p:nvPr/>
        </p:nvPicPr>
        <p:blipFill>
          <a:blip r:embed="rId3"/>
          <a:stretch/>
        </p:blipFill>
        <p:spPr>
          <a:xfrm>
            <a:off x="4068000" y="3414960"/>
            <a:ext cx="4838040" cy="2332800"/>
          </a:xfrm>
          <a:prstGeom prst="rect">
            <a:avLst/>
          </a:prstGeom>
          <a:ln>
            <a:noFill/>
          </a:ln>
        </p:spPr>
      </p:pic>
      <p:sp>
        <p:nvSpPr>
          <p:cNvPr id="242" name="CustomShape 6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511640" y="980640"/>
            <a:ext cx="6262920" cy="3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SOMMAIRE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3640" y="1412640"/>
            <a:ext cx="8496000" cy="398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 indent="-342000">
              <a:lnSpc>
                <a:spcPct val="100000"/>
              </a:lnSpc>
            </a:pPr>
            <a:r>
              <a:rPr b="1" lang="fr-FR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L’UTILISATION DE L’OUTIL POUR CONTROLER LA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L’extraction des données et la fiabilité des bases de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L’automatisation de tests réglementaires en cours de développement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autres aspects d’Altaïr en cours d’expérimentation : effectifs, pyramides des âges, rémunérations brutes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F415816B-373C-4967-AE4C-E8690E3679F5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1385D180-C19D-430D-A35D-68CA393A40CE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54320" y="1110600"/>
            <a:ext cx="8198280" cy="38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puis « Traitement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602280" y="332640"/>
            <a:ext cx="836136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« paramètres de traitement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1584000" y="5184000"/>
            <a:ext cx="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Picture 3" descr=""/>
          <p:cNvPicPr/>
          <p:nvPr/>
        </p:nvPicPr>
        <p:blipFill>
          <a:blip r:embed="rId1"/>
          <a:stretch/>
        </p:blipFill>
        <p:spPr>
          <a:xfrm>
            <a:off x="5452920" y="1110600"/>
            <a:ext cx="608760" cy="732600"/>
          </a:xfrm>
          <a:prstGeom prst="rect">
            <a:avLst/>
          </a:prstGeom>
          <a:ln>
            <a:noFill/>
          </a:ln>
        </p:spPr>
      </p:pic>
      <p:pic>
        <p:nvPicPr>
          <p:cNvPr id="249" name="Picture 2" descr=""/>
          <p:cNvPicPr/>
          <p:nvPr/>
        </p:nvPicPr>
        <p:blipFill>
          <a:blip r:embed="rId2"/>
          <a:stretch/>
        </p:blipFill>
        <p:spPr>
          <a:xfrm>
            <a:off x="1691640" y="2334960"/>
            <a:ext cx="5438160" cy="2875680"/>
          </a:xfrm>
          <a:prstGeom prst="rect">
            <a:avLst/>
          </a:prstGeom>
          <a:ln>
            <a:noFill/>
          </a:ln>
        </p:spPr>
      </p:pic>
      <p:pic>
        <p:nvPicPr>
          <p:cNvPr id="250" name="Picture 4" descr=""/>
          <p:cNvPicPr/>
          <p:nvPr/>
        </p:nvPicPr>
        <p:blipFill>
          <a:blip r:embed="rId3"/>
          <a:stretch/>
        </p:blipFill>
        <p:spPr>
          <a:xfrm>
            <a:off x="6516360" y="1133640"/>
            <a:ext cx="761400" cy="808920"/>
          </a:xfrm>
          <a:prstGeom prst="rect">
            <a:avLst/>
          </a:prstGeom>
          <a:ln>
            <a:noFill/>
          </a:ln>
        </p:spPr>
      </p:pic>
      <p:sp>
        <p:nvSpPr>
          <p:cNvPr id="251" name="CustomShape 6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31DB0AF9-E4BD-41BF-91A1-371FBDFE6BF3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54320" y="1110600"/>
            <a:ext cx="8198280" cy="38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Et paramètre « Répertoires des applications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602280" y="332640"/>
            <a:ext cx="8541000" cy="683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répertoire des applications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5"/>
          <p:cNvSpPr/>
          <p:nvPr/>
        </p:nvSpPr>
        <p:spPr>
          <a:xfrm>
            <a:off x="1584000" y="5184000"/>
            <a:ext cx="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Picture 3" descr=""/>
          <p:cNvPicPr/>
          <p:nvPr/>
        </p:nvPicPr>
        <p:blipFill>
          <a:blip r:embed="rId1"/>
          <a:stretch/>
        </p:blipFill>
        <p:spPr>
          <a:xfrm>
            <a:off x="6171480" y="1101240"/>
            <a:ext cx="608760" cy="732600"/>
          </a:xfrm>
          <a:prstGeom prst="rect">
            <a:avLst/>
          </a:prstGeom>
          <a:ln>
            <a:noFill/>
          </a:ln>
        </p:spPr>
      </p:pic>
      <p:pic>
        <p:nvPicPr>
          <p:cNvPr id="258" name="Picture 2" descr=""/>
          <p:cNvPicPr/>
          <p:nvPr/>
        </p:nvPicPr>
        <p:blipFill>
          <a:blip r:embed="rId2"/>
          <a:stretch/>
        </p:blipFill>
        <p:spPr>
          <a:xfrm>
            <a:off x="6938640" y="1110600"/>
            <a:ext cx="808920" cy="723240"/>
          </a:xfrm>
          <a:prstGeom prst="rect">
            <a:avLst/>
          </a:prstGeom>
          <a:ln>
            <a:noFill/>
          </a:ln>
        </p:spPr>
      </p:pic>
      <p:pic>
        <p:nvPicPr>
          <p:cNvPr id="259" name="Picture 3" descr=""/>
          <p:cNvPicPr/>
          <p:nvPr/>
        </p:nvPicPr>
        <p:blipFill>
          <a:blip r:embed="rId3"/>
          <a:stretch/>
        </p:blipFill>
        <p:spPr>
          <a:xfrm>
            <a:off x="1694520" y="2169000"/>
            <a:ext cx="5209560" cy="3171240"/>
          </a:xfrm>
          <a:prstGeom prst="rect">
            <a:avLst/>
          </a:prstGeom>
          <a:ln>
            <a:noFill/>
          </a:ln>
        </p:spPr>
      </p:pic>
      <p:sp>
        <p:nvSpPr>
          <p:cNvPr id="260" name="CustomShape 6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70560" y="1845000"/>
            <a:ext cx="8914320" cy="30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4D391A58-6541-4BDC-B554-56924DB7D6AF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70200" y="351720"/>
            <a:ext cx="9091080" cy="575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179640" y="1845000"/>
            <a:ext cx="4258800" cy="32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l’icône « CSV » de la barre d’outils afin de produire la base de données.csv.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Une barre de progression s’affiche. Lorsque la barre se stabilise à 100%, la mention « Terminé » dans le dialogue indique la fin du traitement</a:t>
            </a:r>
            <a:r>
              <a:rPr b="0" lang="fr-FR" sz="20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Image 280" descr=""/>
          <p:cNvPicPr/>
          <p:nvPr/>
        </p:nvPicPr>
        <p:blipFill>
          <a:blip r:embed="rId1"/>
          <a:stretch/>
        </p:blipFill>
        <p:spPr>
          <a:xfrm>
            <a:off x="4703760" y="1368000"/>
            <a:ext cx="3791520" cy="4770000"/>
          </a:xfrm>
          <a:prstGeom prst="rect">
            <a:avLst/>
          </a:prstGeom>
          <a:ln>
            <a:noFill/>
          </a:ln>
        </p:spPr>
      </p:pic>
      <p:sp>
        <p:nvSpPr>
          <p:cNvPr id="267" name="Line 6"/>
          <p:cNvSpPr/>
          <p:nvPr/>
        </p:nvSpPr>
        <p:spPr>
          <a:xfrm flipV="1">
            <a:off x="4235400" y="1799640"/>
            <a:ext cx="3168000" cy="98064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7"/>
          <p:cNvSpPr/>
          <p:nvPr/>
        </p:nvSpPr>
        <p:spPr>
          <a:xfrm>
            <a:off x="7488000" y="1440000"/>
            <a:ext cx="287280" cy="359280"/>
          </a:xfrm>
          <a:prstGeom prst="ellipse">
            <a:avLst/>
          </a:prstGeom>
          <a:noFill/>
          <a:ln w="19080">
            <a:solidFill>
              <a:srgbClr val="ff00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Picture 2" descr=""/>
          <p:cNvPicPr/>
          <p:nvPr/>
        </p:nvPicPr>
        <p:blipFill>
          <a:blip r:embed="rId2"/>
          <a:stretch/>
        </p:blipFill>
        <p:spPr>
          <a:xfrm>
            <a:off x="3636000" y="2398680"/>
            <a:ext cx="599400" cy="104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3640" y="1052640"/>
            <a:ext cx="79905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"/>
          <p:cNvSpPr/>
          <p:nvPr/>
        </p:nvSpPr>
        <p:spPr>
          <a:xfrm>
            <a:off x="659160" y="1447920"/>
            <a:ext cx="7990560" cy="41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diagnostics sur la fiabilité de la paie n’étaient pas fait à partir des fichiers XEMELIOS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Exemples de diagnostic de fiabilité à partir de l’outil Altaïr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1. Champs de la paie manquants (NIR, Etablissement...)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2. Champs corrompus, illisibles ou non conformes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Au-delà d’un certain seuil, conséquences évidentes pour l’examen de gestion (fiabilité du compte 64) et/ou la procédure juridictionnelle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E2D83097-85D5-48C8-B045-64E75FD39A99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125640" y="332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FIABILITé DE LA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 287" descr=""/>
          <p:cNvPicPr/>
          <p:nvPr/>
        </p:nvPicPr>
        <p:blipFill>
          <a:blip r:embed="rId1"/>
          <a:stretch/>
        </p:blipFill>
        <p:spPr>
          <a:xfrm>
            <a:off x="1026000" y="792000"/>
            <a:ext cx="6677280" cy="577260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710000" y="2836440"/>
            <a:ext cx="467280" cy="175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107280" y="14436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FIABILITE : ONGLET CONSOLE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0F38C6C1-2C06-424E-8EC1-C4B143C300F2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9908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99080" y="1269000"/>
            <a:ext cx="886392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Deux bases CSV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des bulletins de paie (fichier léger)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des lignes de paie fusionnées aux bulletins de paie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295" descr=""/>
          <p:cNvPicPr/>
          <p:nvPr/>
        </p:nvPicPr>
        <p:blipFill>
          <a:blip r:embed="rId1"/>
          <a:srcRect l="27467" t="0" r="0" b="0"/>
          <a:stretch/>
        </p:blipFill>
        <p:spPr>
          <a:xfrm>
            <a:off x="432000" y="2880000"/>
            <a:ext cx="5543280" cy="3237120"/>
          </a:xfrm>
          <a:prstGeom prst="rect">
            <a:avLst/>
          </a:prstGeom>
          <a:ln>
            <a:noFill/>
          </a:ln>
        </p:spPr>
      </p:pic>
      <p:sp>
        <p:nvSpPr>
          <p:cNvPr id="283" name="CustomShape 5"/>
          <p:cNvSpPr/>
          <p:nvPr/>
        </p:nvSpPr>
        <p:spPr>
          <a:xfrm rot="21518400">
            <a:off x="4508280" y="3057480"/>
            <a:ext cx="647280" cy="503280"/>
          </a:xfrm>
          <a:prstGeom prst="ellipse">
            <a:avLst/>
          </a:prstGeom>
          <a:noFill/>
          <a:ln w="29160">
            <a:solidFill>
              <a:srgbClr val="ff00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TextShape 6"/>
          <p:cNvSpPr txBox="1"/>
          <p:nvPr/>
        </p:nvSpPr>
        <p:spPr>
          <a:xfrm>
            <a:off x="6480000" y="3672000"/>
            <a:ext cx="252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Accès aux bases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Line 7"/>
          <p:cNvSpPr/>
          <p:nvPr/>
        </p:nvSpPr>
        <p:spPr>
          <a:xfrm flipH="1" flipV="1">
            <a:off x="4968000" y="3528000"/>
            <a:ext cx="1368000" cy="3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 297" descr=""/>
          <p:cNvPicPr/>
          <p:nvPr/>
        </p:nvPicPr>
        <p:blipFill>
          <a:blip r:embed="rId1"/>
          <a:stretch/>
        </p:blipFill>
        <p:spPr>
          <a:xfrm>
            <a:off x="1131120" y="1170720"/>
            <a:ext cx="6850800" cy="118692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19908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ACCès aux bases de donnees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475640" y="3213000"/>
            <a:ext cx="6623280" cy="191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 bases CSV sont lisibles sous Excel (Poste PC) ou Calc (poste dédié Linux).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Elles sont directement générées sur la clé USB3.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Recopier les bases de données de la clé USB3 sur votre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 300" descr=""/>
          <p:cNvPicPr/>
          <p:nvPr/>
        </p:nvPicPr>
        <p:blipFill>
          <a:blip r:embed="rId1"/>
          <a:srcRect l="0" t="0" r="69413" b="0"/>
          <a:stretch/>
        </p:blipFill>
        <p:spPr>
          <a:xfrm>
            <a:off x="199080" y="1124640"/>
            <a:ext cx="8692560" cy="3672000"/>
          </a:xfrm>
          <a:prstGeom prst="rect">
            <a:avLst/>
          </a:prstGeom>
          <a:ln>
            <a:noFill/>
          </a:ln>
        </p:spPr>
      </p:pic>
      <p:sp>
        <p:nvSpPr>
          <p:cNvPr id="290" name="CustomShape 1"/>
          <p:cNvSpPr/>
          <p:nvPr/>
        </p:nvSpPr>
        <p:spPr>
          <a:xfrm>
            <a:off x="19908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EXEMPLE DE VISUALISATION CALC sous LINUX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ou EXCEL sous WINDOWS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99080" y="4176000"/>
            <a:ext cx="8692560" cy="191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traitement (TCD…) est réalisé sur les postes PC Windows (Excel).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251640" y="1124640"/>
            <a:ext cx="8228520" cy="46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 crée deux bases en .csv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l’ensemble des bulletins de paie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l’ensemble des lignes de paie et des bulletins de paie dans un même fichier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Ces deux bases peuvent donner des tableaux croisés dynamiques sur Excel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Évite de passer par l’importation puis l’exportation des données à partir de Xemelios.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FAFC6AEF-0A6F-4BB7-8FA1-3057555C540E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 rot="5400000">
            <a:off x="-477720" y="6010920"/>
            <a:ext cx="1327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608760" y="3038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Création des bases de données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223920" y="2853000"/>
            <a:ext cx="287640" cy="143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6"/>
          <p:cNvSpPr/>
          <p:nvPr/>
        </p:nvSpPr>
        <p:spPr>
          <a:xfrm>
            <a:off x="248760" y="3400200"/>
            <a:ext cx="287640" cy="143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35080" y="1376640"/>
            <a:ext cx="8450640" cy="49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66CCA645-DED7-4499-B344-28070F216016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344160" y="116640"/>
            <a:ext cx="8691120" cy="34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L’UTILISATION DE TABLEAUX CROISES DYNAMIQUES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Picture 3" descr=""/>
          <p:cNvPicPr/>
          <p:nvPr/>
        </p:nvPicPr>
        <p:blipFill>
          <a:blip r:embed="rId1"/>
          <a:stretch/>
        </p:blipFill>
        <p:spPr>
          <a:xfrm>
            <a:off x="215640" y="447120"/>
            <a:ext cx="4736160" cy="6185160"/>
          </a:xfrm>
          <a:prstGeom prst="rect">
            <a:avLst/>
          </a:prstGeom>
          <a:ln>
            <a:noFill/>
          </a:ln>
        </p:spPr>
      </p:pic>
      <p:pic>
        <p:nvPicPr>
          <p:cNvPr id="303" name="Picture 4" descr=""/>
          <p:cNvPicPr/>
          <p:nvPr/>
        </p:nvPicPr>
        <p:blipFill>
          <a:blip r:embed="rId2"/>
          <a:stretch/>
        </p:blipFill>
        <p:spPr>
          <a:xfrm>
            <a:off x="4952880" y="462960"/>
            <a:ext cx="4082760" cy="6456240"/>
          </a:xfrm>
          <a:prstGeom prst="rect">
            <a:avLst/>
          </a:prstGeom>
          <a:ln>
            <a:noFill/>
          </a:ln>
        </p:spPr>
      </p:pic>
      <p:sp>
        <p:nvSpPr>
          <p:cNvPr id="304" name="CustomShape 4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DD3570B5-950E-4E57-BF62-04AEA366E0D2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10728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l’installation et le lancement de l’APPLICATION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576360" y="1449360"/>
            <a:ext cx="7990560" cy="40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Image 199" descr=""/>
          <p:cNvPicPr/>
          <p:nvPr/>
        </p:nvPicPr>
        <p:blipFill>
          <a:blip r:embed="rId1"/>
          <a:stretch/>
        </p:blipFill>
        <p:spPr>
          <a:xfrm>
            <a:off x="504000" y="1404720"/>
            <a:ext cx="6574680" cy="349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3D4641F2-E3A9-4FE7-BE2A-11C5C1B56970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200880" y="260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536760" y="1052640"/>
            <a:ext cx="7990920" cy="46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 « R-Studio » en cliquant sur l’icône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Picture 2" descr=""/>
          <p:cNvPicPr/>
          <p:nvPr/>
        </p:nvPicPr>
        <p:blipFill>
          <a:blip r:embed="rId1"/>
          <a:stretch/>
        </p:blipFill>
        <p:spPr>
          <a:xfrm>
            <a:off x="683640" y="1556640"/>
            <a:ext cx="8407440" cy="5549760"/>
          </a:xfrm>
          <a:prstGeom prst="rect">
            <a:avLst/>
          </a:prstGeom>
          <a:ln>
            <a:noFill/>
          </a:ln>
        </p:spPr>
      </p:pic>
      <p:sp>
        <p:nvSpPr>
          <p:cNvPr id="311" name="CustomShape 6"/>
          <p:cNvSpPr/>
          <p:nvPr/>
        </p:nvSpPr>
        <p:spPr>
          <a:xfrm>
            <a:off x="5004000" y="1340640"/>
            <a:ext cx="1943640" cy="97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c7f86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62A5DA89-E7CD-4565-9B1D-EB9512938DD6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278280" y="2930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 –suite-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575640" y="944640"/>
            <a:ext cx="7990920" cy="46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Cliquer sur  Source pour le traitement des données</a:t>
            </a: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1"/>
          <a:srcRect l="22831" t="10194" r="23750" b="32000"/>
          <a:stretch/>
        </p:blipFill>
        <p:spPr>
          <a:xfrm>
            <a:off x="972360" y="1628640"/>
            <a:ext cx="6901560" cy="4200840"/>
          </a:xfrm>
          <a:prstGeom prst="rect">
            <a:avLst/>
          </a:prstGeom>
          <a:ln>
            <a:noFill/>
          </a:ln>
        </p:spPr>
      </p:pic>
      <p:sp>
        <p:nvSpPr>
          <p:cNvPr id="318" name="CustomShape 6"/>
          <p:cNvSpPr/>
          <p:nvPr/>
        </p:nvSpPr>
        <p:spPr>
          <a:xfrm>
            <a:off x="2051640" y="1268640"/>
            <a:ext cx="2088000" cy="10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DB048392-1264-4D24-9595-1BCBC35C880D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99080" y="332640"/>
            <a:ext cx="85845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611640" y="1052640"/>
            <a:ext cx="7990920" cy="46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rapport Altaïr est créé aux formats .pdf, .docx ou .odt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4" name="Picture 2" descr=""/>
          <p:cNvPicPr/>
          <p:nvPr/>
        </p:nvPicPr>
        <p:blipFill>
          <a:blip r:embed="rId1"/>
          <a:stretch/>
        </p:blipFill>
        <p:spPr>
          <a:xfrm>
            <a:off x="536040" y="1383120"/>
            <a:ext cx="7501680" cy="547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Espace réservé du contenu 10" descr=""/>
          <p:cNvPicPr/>
          <p:nvPr/>
        </p:nvPicPr>
        <p:blipFill>
          <a:blip r:embed="rId1"/>
          <a:stretch/>
        </p:blipFill>
        <p:spPr>
          <a:xfrm>
            <a:off x="780120" y="1582560"/>
            <a:ext cx="7633440" cy="414972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797400" y="2351520"/>
            <a:ext cx="1068480" cy="59976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27" name="CustomShape 2"/>
          <p:cNvSpPr/>
          <p:nvPr/>
        </p:nvSpPr>
        <p:spPr>
          <a:xfrm flipV="1">
            <a:off x="2144880" y="2258280"/>
            <a:ext cx="482400" cy="12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b05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"/>
          <p:cNvSpPr/>
          <p:nvPr/>
        </p:nvSpPr>
        <p:spPr>
          <a:xfrm>
            <a:off x="3984840" y="1628640"/>
            <a:ext cx="215280" cy="3272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B81C2044-C1BD-4138-8AB5-2AE1B90C135F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5"/>
          <p:cNvSpPr/>
          <p:nvPr/>
        </p:nvSpPr>
        <p:spPr>
          <a:xfrm flipH="1" flipV="1">
            <a:off x="3786480" y="1897200"/>
            <a:ext cx="2396160" cy="117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6"/>
          <p:cNvSpPr/>
          <p:nvPr/>
        </p:nvSpPr>
        <p:spPr>
          <a:xfrm>
            <a:off x="611640" y="5733360"/>
            <a:ext cx="78134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automatique d’un onglet par année et contrôle d’exhaustivité des bases annuelles.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7"/>
          <p:cNvSpPr/>
          <p:nvPr/>
        </p:nvSpPr>
        <p:spPr>
          <a:xfrm>
            <a:off x="6223680" y="1335600"/>
            <a:ext cx="2231640" cy="912960"/>
          </a:xfrm>
          <a:prstGeom prst="rect">
            <a:avLst/>
          </a:prstGeom>
          <a:solidFill>
            <a:srgbClr val="ffffff"/>
          </a:solidFill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Transformation des données en bases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8"/>
          <p:cNvSpPr/>
          <p:nvPr/>
        </p:nvSpPr>
        <p:spPr>
          <a:xfrm>
            <a:off x="3708000" y="1633320"/>
            <a:ext cx="237240" cy="3272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 flipH="1">
            <a:off x="4168440" y="1591560"/>
            <a:ext cx="2012400" cy="8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"/>
          <p:cNvSpPr/>
          <p:nvPr/>
        </p:nvSpPr>
        <p:spPr>
          <a:xfrm>
            <a:off x="6223680" y="2486880"/>
            <a:ext cx="2231640" cy="912960"/>
          </a:xfrm>
          <a:prstGeom prst="rect">
            <a:avLst/>
          </a:prstGeom>
          <a:solidFill>
            <a:srgbClr val="ffffff"/>
          </a:solidFill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d’un rapport d’analyse MS-Word ou PDF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11"/>
          <p:cNvSpPr/>
          <p:nvPr/>
        </p:nvSpPr>
        <p:spPr>
          <a:xfrm>
            <a:off x="1835640" y="2287440"/>
            <a:ext cx="287280" cy="249840"/>
          </a:xfrm>
          <a:prstGeom prst="ellipse">
            <a:avLst/>
          </a:prstGeom>
          <a:noFill/>
          <a:ln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5076000" y="4070880"/>
            <a:ext cx="2951640" cy="638640"/>
          </a:xfrm>
          <a:prstGeom prst="rect">
            <a:avLst/>
          </a:prstGeom>
          <a:noFill/>
          <a:ln w="2556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Diagnostic de conformité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aux normes CND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RéSUMé : fonctionnalités interface graphique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Espace réservé du contenu 3" descr=""/>
          <p:cNvPicPr/>
          <p:nvPr/>
        </p:nvPicPr>
        <p:blipFill>
          <a:blip r:embed="rId1"/>
          <a:srcRect l="28988" t="4618" r="33908" b="0"/>
          <a:stretch/>
        </p:blipFill>
        <p:spPr>
          <a:xfrm>
            <a:off x="2808000" y="1193400"/>
            <a:ext cx="3086280" cy="446364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281C135C-7E23-44ED-A8E7-0747DA7F1506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6022800" y="1989000"/>
            <a:ext cx="287964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champs des Bulletins de paye (Service, Heures, Statut…) et des Lignes de paye (Montant, Libellé…)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sont joints dans un même 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Base de paye FUSIONNéE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Espace réservé du contenu 3" descr=""/>
          <p:cNvPicPr/>
          <p:nvPr/>
        </p:nvPicPr>
        <p:blipFill>
          <a:blip r:embed="rId1"/>
          <a:srcRect l="3095" t="3602" r="3731" b="0"/>
          <a:stretch/>
        </p:blipFill>
        <p:spPr>
          <a:xfrm>
            <a:off x="433800" y="1268640"/>
            <a:ext cx="8407800" cy="489276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>
            <a:off x="771120" y="5445360"/>
            <a:ext cx="1511280" cy="4312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"/>
          <p:cNvSpPr/>
          <p:nvPr/>
        </p:nvSpPr>
        <p:spPr>
          <a:xfrm flipV="1">
            <a:off x="2283480" y="3212280"/>
            <a:ext cx="2863800" cy="22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9A8045A6-8A7C-4DE7-BDB1-B5E4D591785B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 rot="5400000">
            <a:off x="-58032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 D’ANALYSE DES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Espace réservé du contenu 3" descr=""/>
          <p:cNvPicPr/>
          <p:nvPr/>
        </p:nvPicPr>
        <p:blipFill>
          <a:blip r:embed="rId1"/>
          <a:srcRect l="2805" t="3744" r="2013" b="0"/>
          <a:stretch/>
        </p:blipFill>
        <p:spPr>
          <a:xfrm>
            <a:off x="412560" y="1321200"/>
            <a:ext cx="8632080" cy="491004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 flipV="1">
            <a:off x="3348000" y="2600280"/>
            <a:ext cx="2303640" cy="25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"/>
          <p:cNvSpPr/>
          <p:nvPr/>
        </p:nvSpPr>
        <p:spPr>
          <a:xfrm flipV="1">
            <a:off x="3348000" y="2726280"/>
            <a:ext cx="287280" cy="12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9FEC5B51-748B-4DD2-B583-EA51FDC30D35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 rot="5400000">
            <a:off x="-53208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608760" y="3038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Test statutaires et règlementaires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620640"/>
            <a:ext cx="8290440" cy="57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Gain de productivité important sur les contrôles statutaires et réglementaires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Exhaustivité verticale (sur un point de contrôle donné)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 de prétention à l’exhaustivité horizontale (sur l’ensemble des points de contrôle)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Intérêt du calcul automatisé des ETPT : écarts avec les bilans sociaux. Impact sur l’analyse des ratios RH (ex : coût moyen par agent-EQTP)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 rot="5400000">
            <a:off x="-663480" y="6009120"/>
            <a:ext cx="132804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DCD0D9EA-1173-4616-B9F7-F7725FCA88A9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107640" y="368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retour D’expérience – rapports d’analyse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235080" y="1374120"/>
            <a:ext cx="8451000" cy="494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236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52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Tests de cohérence lignes de paye - bulletins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52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Cohérence de l’information sur le service fait : rémunérations versées sans quotité de travail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52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Redressement d’erreurs sur les quotités de travail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 rot="5400000">
            <a:off x="-663480" y="6009120"/>
            <a:ext cx="1328040" cy="31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6135D109-5FF5-49C2-A4E6-5F52339997AA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71640" y="357120"/>
            <a:ext cx="9054000" cy="125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Éléments sur la qualité de l’information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ET LA fiabilité des bases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235080" y="1160640"/>
            <a:ext cx="8404200" cy="47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 fenêtre principale de l’outil Altaïr comprend 5 menus déroulants : Fichier, éditer, lancer, configurer et aide.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Fichier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création en mode projet, enregistrement, exportation et archivage du rapport Altaïr.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Editer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de modifier l’apparence de l’interface avec plus ou moins dé détails explicites.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Lancer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le lancement de l’analyse des données et l’exécution de cette analyse.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Configurer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configuration technique des données.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Aide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la fonction « aide » est en cours de développement.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B8B712D1-3C85-4A1F-BABA-4570823FD180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 rot="5400000">
            <a:off x="-53172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235080" y="296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LES FONCTIONNALITES de l’APPLICATION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8F1BDE78-3D02-4250-9E5D-64DFF4EA9AD0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0" y="20880"/>
            <a:ext cx="914328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 descr=""/>
          <p:cNvPicPr/>
          <p:nvPr/>
        </p:nvPicPr>
        <p:blipFill>
          <a:blip r:embed="rId1"/>
          <a:srcRect l="0" t="0" r="2986" b="41161"/>
          <a:stretch/>
        </p:blipFill>
        <p:spPr>
          <a:xfrm>
            <a:off x="0" y="668520"/>
            <a:ext cx="9106560" cy="4039200"/>
          </a:xfrm>
          <a:prstGeom prst="rect">
            <a:avLst/>
          </a:prstGeom>
          <a:ln>
            <a:noFill/>
          </a:ln>
        </p:spPr>
      </p:pic>
      <p:sp>
        <p:nvSpPr>
          <p:cNvPr id="104" name="CustomShape 4"/>
          <p:cNvSpPr/>
          <p:nvPr/>
        </p:nvSpPr>
        <p:spPr>
          <a:xfrm>
            <a:off x="46800" y="4586760"/>
            <a:ext cx="910656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fichier » permet de gérer l’exécution du rapport Altaïr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un nouveau projet et ouvrir le projet du rapport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Enregistrer et exporter le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Fermer le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05D93A0F-2099-48C3-B5F4-92C97E8E12BC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79640" y="383760"/>
            <a:ext cx="914328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179640" y="5398560"/>
            <a:ext cx="91065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 défaut, la barre d’outils du menu « fichier » s’affiche.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Image 7" descr=""/>
          <p:cNvPicPr/>
          <p:nvPr/>
        </p:nvPicPr>
        <p:blipFill>
          <a:blip r:embed="rId1"/>
          <a:srcRect l="0" t="0" r="0" b="69525"/>
          <a:stretch/>
        </p:blipFill>
        <p:spPr>
          <a:xfrm>
            <a:off x="179640" y="1017720"/>
            <a:ext cx="7642800" cy="98604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323640" y="1524600"/>
            <a:ext cx="360" cy="89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755640" y="1677240"/>
            <a:ext cx="360" cy="103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7"/>
          <p:cNvSpPr/>
          <p:nvPr/>
        </p:nvSpPr>
        <p:spPr>
          <a:xfrm>
            <a:off x="1259640" y="1744920"/>
            <a:ext cx="360" cy="125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8"/>
          <p:cNvSpPr/>
          <p:nvPr/>
        </p:nvSpPr>
        <p:spPr>
          <a:xfrm>
            <a:off x="1619640" y="1653120"/>
            <a:ext cx="360" cy="153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9"/>
          <p:cNvSpPr/>
          <p:nvPr/>
        </p:nvSpPr>
        <p:spPr>
          <a:xfrm>
            <a:off x="1907640" y="1653120"/>
            <a:ext cx="360" cy="199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0"/>
          <p:cNvSpPr/>
          <p:nvPr/>
        </p:nvSpPr>
        <p:spPr>
          <a:xfrm>
            <a:off x="2339640" y="1677240"/>
            <a:ext cx="360" cy="247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1"/>
          <p:cNvSpPr/>
          <p:nvPr/>
        </p:nvSpPr>
        <p:spPr>
          <a:xfrm>
            <a:off x="2771640" y="1677240"/>
            <a:ext cx="360" cy="268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2"/>
          <p:cNvSpPr/>
          <p:nvPr/>
        </p:nvSpPr>
        <p:spPr>
          <a:xfrm>
            <a:off x="3204000" y="1744920"/>
            <a:ext cx="360" cy="297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3"/>
          <p:cNvSpPr/>
          <p:nvPr/>
        </p:nvSpPr>
        <p:spPr>
          <a:xfrm>
            <a:off x="3710880" y="1701360"/>
            <a:ext cx="360" cy="323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4"/>
          <p:cNvSpPr/>
          <p:nvPr/>
        </p:nvSpPr>
        <p:spPr>
          <a:xfrm>
            <a:off x="4140000" y="1661040"/>
            <a:ext cx="360" cy="89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5"/>
          <p:cNvSpPr/>
          <p:nvPr/>
        </p:nvSpPr>
        <p:spPr>
          <a:xfrm flipH="1">
            <a:off x="4571280" y="1611720"/>
            <a:ext cx="10080" cy="138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6"/>
          <p:cNvSpPr/>
          <p:nvPr/>
        </p:nvSpPr>
        <p:spPr>
          <a:xfrm>
            <a:off x="4912200" y="1677240"/>
            <a:ext cx="360" cy="168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7"/>
          <p:cNvSpPr/>
          <p:nvPr/>
        </p:nvSpPr>
        <p:spPr>
          <a:xfrm>
            <a:off x="5364000" y="1677600"/>
            <a:ext cx="360" cy="89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8"/>
          <p:cNvSpPr/>
          <p:nvPr/>
        </p:nvSpPr>
        <p:spPr>
          <a:xfrm>
            <a:off x="5857920" y="1653120"/>
            <a:ext cx="360" cy="189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9"/>
          <p:cNvSpPr/>
          <p:nvPr/>
        </p:nvSpPr>
        <p:spPr>
          <a:xfrm>
            <a:off x="6300360" y="1677600"/>
            <a:ext cx="360" cy="89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0"/>
          <p:cNvSpPr/>
          <p:nvPr/>
        </p:nvSpPr>
        <p:spPr>
          <a:xfrm>
            <a:off x="6609240" y="1653120"/>
            <a:ext cx="360" cy="150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1"/>
          <p:cNvSpPr/>
          <p:nvPr/>
        </p:nvSpPr>
        <p:spPr>
          <a:xfrm>
            <a:off x="7020360" y="1622880"/>
            <a:ext cx="360" cy="89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2"/>
          <p:cNvSpPr/>
          <p:nvPr/>
        </p:nvSpPr>
        <p:spPr>
          <a:xfrm>
            <a:off x="7668360" y="1524600"/>
            <a:ext cx="360" cy="49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3"/>
          <p:cNvSpPr/>
          <p:nvPr/>
        </p:nvSpPr>
        <p:spPr>
          <a:xfrm>
            <a:off x="109080" y="233460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4"/>
          <p:cNvSpPr/>
          <p:nvPr/>
        </p:nvSpPr>
        <p:spPr>
          <a:xfrm>
            <a:off x="601560" y="254376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5"/>
          <p:cNvSpPr/>
          <p:nvPr/>
        </p:nvSpPr>
        <p:spPr>
          <a:xfrm>
            <a:off x="995040" y="2792520"/>
            <a:ext cx="280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6"/>
          <p:cNvSpPr/>
          <p:nvPr/>
        </p:nvSpPr>
        <p:spPr>
          <a:xfrm>
            <a:off x="1465560" y="302112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7"/>
          <p:cNvSpPr/>
          <p:nvPr/>
        </p:nvSpPr>
        <p:spPr>
          <a:xfrm>
            <a:off x="1736640" y="346032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8"/>
          <p:cNvSpPr/>
          <p:nvPr/>
        </p:nvSpPr>
        <p:spPr>
          <a:xfrm>
            <a:off x="2185920" y="396432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9"/>
          <p:cNvSpPr/>
          <p:nvPr/>
        </p:nvSpPr>
        <p:spPr>
          <a:xfrm>
            <a:off x="2617920" y="414900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30"/>
          <p:cNvSpPr/>
          <p:nvPr/>
        </p:nvSpPr>
        <p:spPr>
          <a:xfrm>
            <a:off x="3049920" y="467424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31"/>
          <p:cNvSpPr/>
          <p:nvPr/>
        </p:nvSpPr>
        <p:spPr>
          <a:xfrm>
            <a:off x="3503160" y="487692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2"/>
          <p:cNvSpPr/>
          <p:nvPr/>
        </p:nvSpPr>
        <p:spPr>
          <a:xfrm>
            <a:off x="3922560" y="257364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3"/>
          <p:cNvSpPr/>
          <p:nvPr/>
        </p:nvSpPr>
        <p:spPr>
          <a:xfrm>
            <a:off x="6039720" y="255744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4"/>
          <p:cNvSpPr/>
          <p:nvPr/>
        </p:nvSpPr>
        <p:spPr>
          <a:xfrm>
            <a:off x="4611240" y="318816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5"/>
          <p:cNvSpPr/>
          <p:nvPr/>
        </p:nvSpPr>
        <p:spPr>
          <a:xfrm>
            <a:off x="5146920" y="249984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6"/>
          <p:cNvSpPr/>
          <p:nvPr/>
        </p:nvSpPr>
        <p:spPr>
          <a:xfrm>
            <a:off x="5640840" y="344808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7"/>
          <p:cNvSpPr/>
          <p:nvPr/>
        </p:nvSpPr>
        <p:spPr>
          <a:xfrm>
            <a:off x="4335840" y="2865600"/>
            <a:ext cx="415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8"/>
          <p:cNvSpPr/>
          <p:nvPr/>
        </p:nvSpPr>
        <p:spPr>
          <a:xfrm>
            <a:off x="6392160" y="314964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9"/>
          <p:cNvSpPr/>
          <p:nvPr/>
        </p:nvSpPr>
        <p:spPr>
          <a:xfrm>
            <a:off x="6802920" y="238896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40"/>
          <p:cNvSpPr/>
          <p:nvPr/>
        </p:nvSpPr>
        <p:spPr>
          <a:xfrm>
            <a:off x="7622640" y="184032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8A95611A-EB70-4B2F-8B95-6E87A5BD34D5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79640" y="260640"/>
            <a:ext cx="8819640" cy="71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144000" y="2450520"/>
            <a:ext cx="3564000" cy="28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1-Nouveau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2-Enregistrer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3-Enregistrer le projet comme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4-Exporter le rapport vers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5-Archiver le rapport vers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6-Désarchiver le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7-Fermer le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8-Quitter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9-Plein écran/Réduire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Image 7" descr=""/>
          <p:cNvPicPr/>
          <p:nvPr/>
        </p:nvPicPr>
        <p:blipFill>
          <a:blip r:embed="rId1"/>
          <a:srcRect l="0" t="0" r="0" b="69525"/>
          <a:stretch/>
        </p:blipFill>
        <p:spPr>
          <a:xfrm>
            <a:off x="179640" y="1124640"/>
            <a:ext cx="7642800" cy="986040"/>
          </a:xfrm>
          <a:prstGeom prst="rect">
            <a:avLst/>
          </a:prstGeom>
          <a:ln>
            <a:noFill/>
          </a:ln>
        </p:spPr>
      </p:pic>
      <p:sp>
        <p:nvSpPr>
          <p:cNvPr id="151" name="CustomShape 5"/>
          <p:cNvSpPr/>
          <p:nvPr/>
        </p:nvSpPr>
        <p:spPr>
          <a:xfrm>
            <a:off x="4068000" y="2450520"/>
            <a:ext cx="4931280" cy="25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10-Ouvrir/Fermer les messages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11-Ouvrir/Fermer le gestionnaire de fichiers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12-Ouvrir/Fermer le gestionnaire de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13-Editer le projet courant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14-Lancer l’analyse des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15-Créer la base de données .csv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16-Ouvrir le répertoire des bases .csv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17-Options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18-Configurer l’interface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3571200" y="5524200"/>
            <a:ext cx="1271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LEGENDE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7A9F5B18-CE85-4420-B2D1-19C55BEE301B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214560" y="188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éDITER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Picture 2" descr=""/>
          <p:cNvPicPr/>
          <p:nvPr/>
        </p:nvPicPr>
        <p:blipFill>
          <a:blip r:embed="rId1"/>
          <a:srcRect l="0" t="0" r="-10940" b="36407"/>
          <a:stretch/>
        </p:blipFill>
        <p:spPr>
          <a:xfrm>
            <a:off x="323640" y="838080"/>
            <a:ext cx="9648000" cy="4505760"/>
          </a:xfrm>
          <a:prstGeom prst="rect">
            <a:avLst/>
          </a:prstGeom>
          <a:ln>
            <a:noFill/>
          </a:ln>
        </p:spPr>
      </p:pic>
      <p:sp>
        <p:nvSpPr>
          <p:cNvPr id="158" name="CustomShape 5"/>
          <p:cNvSpPr/>
          <p:nvPr/>
        </p:nvSpPr>
        <p:spPr>
          <a:xfrm>
            <a:off x="120960" y="5337360"/>
            <a:ext cx="85554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Editer » permet de modifier l’apparence de l’interface Altaïr avec plus ou moins de détails explicites : fermer les messages, fermer le gestionnaire de fichiers, fermer le gestionnaire de projet, effacer le log, éditer le projet courant.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0E140749-834B-44D8-8C65-AC55DB42207A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7200" y="116640"/>
            <a:ext cx="913608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4" descr=""/>
          <p:cNvPicPr/>
          <p:nvPr/>
        </p:nvPicPr>
        <p:blipFill>
          <a:blip r:embed="rId1"/>
          <a:srcRect l="-6585" t="-1649" r="-81" b="45930"/>
          <a:stretch/>
        </p:blipFill>
        <p:spPr>
          <a:xfrm>
            <a:off x="-558720" y="586800"/>
            <a:ext cx="9702000" cy="3639600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7200" y="4437000"/>
            <a:ext cx="902880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Lancer » permet de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Lancer l’analyse des données dématérialisées de la paie Créer la base de données au format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Anonymiser la base de données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Ouvrir le répertoire des bases de données csv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MODELE_DIAPORAMA_COUR-CRTC.potx</Template>
  <TotalTime>5875</TotalTime>
  <Application>LibreOffice/5.2.3.3$Linux_X86_64 LibreOffice_project/20m0$Build-3</Application>
  <Words>1490</Words>
  <Paragraphs>328</Paragraphs>
  <Company>CDC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2013-07-26T07:27:45Z</dcterms:created>
  <dc:creator>CDC</dc:creator>
  <dc:description/>
  <dc:language>fr-FR</dc:language>
  <cp:lastModifiedBy/>
  <dcterms:modified xsi:type="dcterms:W3CDTF">2017-01-12T13:55:50Z</dcterms:modified>
  <cp:revision>619</cp:revision>
  <dc:subject>CDC</dc:subject>
  <dc:title>CDC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CDC</vt:lpwstr>
  </property>
  <property fmtid="{D5CDD505-2E9C-101B-9397-08002B2CF9AE}" pid="4" name="ContentTypeId">
    <vt:lpwstr>0x01010094B425644692734C99B91F411E105FD0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Manager">
    <vt:lpwstr>CDC</vt:lpwstr>
  </property>
  <property fmtid="{D5CDD505-2E9C-101B-9397-08002B2CF9AE}" pid="10" name="Notes">
    <vt:i4>2</vt:i4>
  </property>
  <property fmtid="{D5CDD505-2E9C-101B-9397-08002B2CF9AE}" pid="11" name="PresentationFormat">
    <vt:lpwstr>Affichage à l'écran (4:3)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38</vt:i4>
  </property>
</Properties>
</file>